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4" r:id="rId4"/>
    <p:sldId id="27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8" r:id="rId18"/>
    <p:sldId id="268" r:id="rId19"/>
    <p:sldId id="26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12.3.2020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sgm.saglik.gov.tr/tr/bulasici-hastaliklar/2019-n-cov/liste/2019-ncov-sik-sorulan-sorular.html#pb-content-4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sgm.saglik.gov.tr/tr/bulasici-hastaliklar/2019-n-cov/liste/2019-ncov-sik-sorulan-sorular.html#pb-content-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sgm.saglik.gov.tr/tr/bulasici-hastaliklar/2019-n-cov/liste/2019-ncov-sik-sorulan-sorular.html#pb-content-7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sgm.saglik.gov.tr/tr/bulasici-hastaliklar/2019-n-cov/liste/2019-ncov-sik-sorulan-sorular.html#pb-content-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sgm.saglik.gov.tr/tr/bulasici-hastaliklar/2019-n-cov/liste/2019-ncov-sik-sorulan-sorular.html#pb-content-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1142976" y="1928802"/>
            <a:ext cx="7772400" cy="1470025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7030A0"/>
                </a:solidFill>
              </a:rPr>
              <a:t>YENİ KORONAVİRÜS</a:t>
            </a:r>
            <a:br>
              <a:rPr lang="tr-TR" b="1" i="1" dirty="0" smtClean="0">
                <a:solidFill>
                  <a:srgbClr val="7030A0"/>
                </a:solidFill>
              </a:rPr>
            </a:br>
            <a:r>
              <a:rPr lang="tr-TR" b="1" i="1" dirty="0" smtClean="0">
                <a:solidFill>
                  <a:srgbClr val="7030A0"/>
                </a:solidFill>
              </a:rPr>
              <a:t>(COVID-19)</a:t>
            </a:r>
            <a:endParaRPr lang="tr-TR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Belirtisiz</a:t>
            </a:r>
            <a:r>
              <a:rPr lang="tr-TR" b="1" dirty="0" smtClean="0"/>
              <a:t> </a:t>
            </a:r>
            <a:r>
              <a:rPr lang="tr-TR" dirty="0" smtClean="0"/>
              <a:t>olgular olabileceği bildirilmekle birlikte, bunların oranı bilinmemektedir. </a:t>
            </a:r>
          </a:p>
          <a:p>
            <a:r>
              <a:rPr lang="tr-TR" dirty="0" smtClean="0"/>
              <a:t>En çok karşılaşılan belirtiler </a:t>
            </a:r>
            <a:r>
              <a:rPr lang="tr-TR" b="1" dirty="0" smtClean="0"/>
              <a:t>ateş, öksürük ve nefes darlığıdır.</a:t>
            </a:r>
            <a:r>
              <a:rPr lang="tr-TR" dirty="0" smtClean="0"/>
              <a:t> </a:t>
            </a:r>
          </a:p>
          <a:p>
            <a:r>
              <a:rPr lang="tr-TR" dirty="0" smtClean="0"/>
              <a:t>Şiddetli olgularda </a:t>
            </a:r>
            <a:r>
              <a:rPr lang="tr-TR" dirty="0" err="1" smtClean="0"/>
              <a:t>zatürre</a:t>
            </a:r>
            <a:r>
              <a:rPr lang="tr-TR" dirty="0" smtClean="0"/>
              <a:t>, ağır solunum yetmezliği, böbrek yetmezliği gelişebilmektedir.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hlinkClick r:id="rId2"/>
              </a:rPr>
              <a:t>Yeni </a:t>
            </a:r>
            <a:r>
              <a:rPr lang="tr-TR" b="1" dirty="0" err="1" smtClean="0">
                <a:hlinkClick r:id="rId2"/>
              </a:rPr>
              <a:t>Koronavirüsün</a:t>
            </a:r>
            <a:r>
              <a:rPr lang="tr-TR" b="1" dirty="0" smtClean="0">
                <a:hlinkClick r:id="rId2"/>
              </a:rPr>
              <a:t> neden olduğu belirtiler ve oluşturduğu hastalıklar nelerdir?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Elde edilen veriler doğrultusunda ileri yaş ve eşlik eden hastalığı (astım, diyabet, kalp hastalığı gibi) olanlarda virüsün ağır hastalık oluşturma riski daha yüksektir. Bugünkü verilerle hastalığın %10-15 olguda ağır seyrettiği, bilinmektedir.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tr-TR" dirty="0" smtClean="0"/>
              <a:t>Hastalanan kişilerle ilgili yayımlanmış verilere göre hastalık nispeten </a:t>
            </a:r>
            <a:r>
              <a:rPr lang="tr-TR" b="1" dirty="0" smtClean="0"/>
              <a:t>yavaş bir seyir </a:t>
            </a:r>
            <a:r>
              <a:rPr lang="tr-TR" dirty="0" smtClean="0"/>
              <a:t>göstermektedir. İlk birkaç gün daha hafif şikayetler (ateş, boğaz ağrısı, halsizlik gibi) görülmektedir.</a:t>
            </a:r>
          </a:p>
          <a:p>
            <a:r>
              <a:rPr lang="tr-TR" dirty="0" smtClean="0"/>
              <a:t>Dolayısı ile sosyal medyada yer alan, birden bire yere düşüp hastalanan veya ölen hastalarla ilgili videolar gerçeği yansıtmamaktadır.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Akut solunum yolu enfeksiyonlarının genel bulaşma riskini azaltmak için önerilen temel ilkeler Yeni </a:t>
            </a:r>
            <a:r>
              <a:rPr lang="tr-TR" dirty="0" err="1" smtClean="0"/>
              <a:t>Koronavirüs</a:t>
            </a:r>
            <a:r>
              <a:rPr lang="tr-TR" dirty="0" smtClean="0"/>
              <a:t> için de geçerlidir. Bunlar;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 El temizliğine dikkat edilmelidir. Eller en az </a:t>
            </a:r>
            <a:r>
              <a:rPr lang="tr-TR" b="1" dirty="0" smtClean="0"/>
              <a:t>20 saniye </a:t>
            </a:r>
            <a:r>
              <a:rPr lang="tr-TR" dirty="0" smtClean="0"/>
              <a:t>boyunca </a:t>
            </a:r>
            <a:r>
              <a:rPr lang="tr-TR" b="1" dirty="0" smtClean="0"/>
              <a:t>sabun ve suyla </a:t>
            </a:r>
            <a:r>
              <a:rPr lang="tr-TR" dirty="0" smtClean="0"/>
              <a:t>yıkanmalı, sabun ve suyun olmadığı durumlarda alkol bazlı el antiseptiği kullanılmalıdır. Antiseptik veya </a:t>
            </a:r>
            <a:r>
              <a:rPr lang="tr-TR" dirty="0" err="1" smtClean="0"/>
              <a:t>antibakteriyel</a:t>
            </a:r>
            <a:r>
              <a:rPr lang="tr-TR" dirty="0" smtClean="0"/>
              <a:t> içeren sabun kullanmaya gerek yoktur, </a:t>
            </a:r>
            <a:r>
              <a:rPr lang="tr-TR" b="1" dirty="0" smtClean="0"/>
              <a:t>normal sabun </a:t>
            </a:r>
            <a:r>
              <a:rPr lang="tr-TR" dirty="0" smtClean="0"/>
              <a:t>yeterlidir. </a:t>
            </a:r>
          </a:p>
          <a:p>
            <a:r>
              <a:rPr lang="tr-TR" dirty="0" smtClean="0"/>
              <a:t>Eller yıkanmadan ağız, burun ve gözlerle temas edilmemelidir.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hlinkClick r:id="rId2"/>
              </a:rPr>
              <a:t>Hastalığa Yakalanmamak İçin Öneriler Nelerdir?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tr-TR" dirty="0" smtClean="0"/>
              <a:t>Hasta insanlarla temastan kaçınmalıdır (mümkün ise </a:t>
            </a:r>
            <a:r>
              <a:rPr lang="tr-TR" b="1" dirty="0" smtClean="0"/>
              <a:t>en az 1 m </a:t>
            </a:r>
            <a:r>
              <a:rPr lang="tr-TR" dirty="0" smtClean="0"/>
              <a:t>uzakta bulunulmalı). </a:t>
            </a:r>
          </a:p>
          <a:p>
            <a:r>
              <a:rPr lang="tr-TR" dirty="0" smtClean="0"/>
              <a:t>Özellikle hasta insanlarla veya çevreleriyle doğrudan temas ettikten sonra </a:t>
            </a:r>
            <a:r>
              <a:rPr lang="tr-TR" b="1" dirty="0" smtClean="0"/>
              <a:t>eller sık sık yıkanmalıdır.</a:t>
            </a:r>
            <a:endParaRPr lang="tr-T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tr-TR" dirty="0" smtClean="0"/>
              <a:t> Herhangi bir </a:t>
            </a:r>
            <a:r>
              <a:rPr lang="tr-TR" dirty="0" err="1" smtClean="0"/>
              <a:t>viral</a:t>
            </a:r>
            <a:r>
              <a:rPr lang="tr-TR" dirty="0" smtClean="0"/>
              <a:t> solunum yolu enfeksiyonu geçirmekte olan kişinin öksürme veya hapşırma sırasında burun ve ağzını tek kullanımlık </a:t>
            </a:r>
            <a:r>
              <a:rPr lang="tr-TR" b="1" dirty="0" smtClean="0"/>
              <a:t>kağıt mendil </a:t>
            </a:r>
            <a:r>
              <a:rPr lang="tr-TR" dirty="0" smtClean="0"/>
              <a:t>ile örtmesi, kağıt mendilin bulunmadığı durumlarda ise</a:t>
            </a:r>
            <a:r>
              <a:rPr lang="tr-TR" b="1" dirty="0" smtClean="0"/>
              <a:t> dirsek içini </a:t>
            </a:r>
            <a:r>
              <a:rPr lang="tr-TR" dirty="0" smtClean="0"/>
              <a:t>kullanması, mümkünse</a:t>
            </a:r>
            <a:r>
              <a:rPr lang="tr-TR" b="1" dirty="0" smtClean="0"/>
              <a:t> kalabalık </a:t>
            </a:r>
            <a:r>
              <a:rPr lang="tr-TR" dirty="0" smtClean="0"/>
              <a:t>yerlere girmemesi önerilmektedir.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285728"/>
          <a:ext cx="8383341" cy="5546921"/>
        </p:xfrm>
        <a:graphic>
          <a:graphicData uri="http://schemas.openxmlformats.org/presentationml/2006/ole">
            <p:oleObj spid="_x0000_s1026" name="Acrobat Document" r:id="rId3" imgW="12780000" imgH="1784340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brosurrr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6786610" cy="5214974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Okulların</a:t>
            </a:r>
            <a:r>
              <a:rPr lang="tr-TR" b="1" dirty="0" smtClean="0"/>
              <a:t> </a:t>
            </a:r>
            <a:r>
              <a:rPr lang="tr-TR" dirty="0" smtClean="0"/>
              <a:t>temizliğinde </a:t>
            </a:r>
            <a:r>
              <a:rPr lang="tr-TR" b="1" dirty="0" smtClean="0"/>
              <a:t>su ve deterjanla </a:t>
            </a:r>
            <a:r>
              <a:rPr lang="tr-TR" dirty="0" smtClean="0"/>
              <a:t>standart temizlik yapılması yeterlidir.</a:t>
            </a:r>
            <a:endParaRPr lang="tr-TR" smtClean="0"/>
          </a:p>
          <a:p>
            <a:r>
              <a:rPr lang="tr-TR" smtClean="0"/>
              <a:t> </a:t>
            </a:r>
            <a:r>
              <a:rPr lang="tr-TR" dirty="0" smtClean="0"/>
              <a:t>Özellikle eller ile </a:t>
            </a:r>
            <a:r>
              <a:rPr lang="tr-TR" b="1" dirty="0" smtClean="0"/>
              <a:t>sık dokunulan yüzeyler kapı kolları, bataryalar, tırabzanlar, tuvalet ve lavabo </a:t>
            </a:r>
            <a:r>
              <a:rPr lang="tr-TR" dirty="0" smtClean="0"/>
              <a:t>temizliğine dikkat edilmelidir. 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hlinkClick r:id="rId2"/>
              </a:rPr>
              <a:t>Okulların temizliği ne şekilde yapılmalıdır?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       </a:t>
            </a:r>
            <a:r>
              <a:rPr lang="tr-TR" sz="4400" b="1" i="1" dirty="0" smtClean="0">
                <a:solidFill>
                  <a:srgbClr val="7030A0"/>
                </a:solidFill>
              </a:rPr>
              <a:t> TEŞEKKÜRLER</a:t>
            </a:r>
            <a:endParaRPr lang="tr-TR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0066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xmlns="" id="{7A3D289F-1A0E-4D8B-BA89-2DC387ACA890}"/>
              </a:ext>
            </a:extLst>
          </p:cNvPr>
          <p:cNvSpPr txBox="1">
            <a:spLocks/>
          </p:cNvSpPr>
          <p:nvPr/>
        </p:nvSpPr>
        <p:spPr>
          <a:xfrm>
            <a:off x="813061" y="2675467"/>
            <a:ext cx="7806005" cy="298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 smtClean="0">
                <a:latin typeface="+mj-lt"/>
                <a:ea typeface="Century Gothic" charset="0"/>
                <a:cs typeface="Century Gothic" charset="0"/>
              </a:rPr>
              <a:t>Yeni </a:t>
            </a:r>
            <a:r>
              <a:rPr lang="tr-TR" sz="3200" b="1" dirty="0" err="1" smtClean="0">
                <a:latin typeface="+mj-lt"/>
                <a:ea typeface="Century Gothic" charset="0"/>
                <a:cs typeface="Century Gothic" charset="0"/>
              </a:rPr>
              <a:t>Koronavirüs</a:t>
            </a:r>
            <a:r>
              <a:rPr lang="tr-TR" sz="3200" b="1" dirty="0" smtClean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Hastalığı Rehberi ve Sunumları;</a:t>
            </a:r>
          </a:p>
          <a:p>
            <a:pPr marL="0" indent="0" algn="ctr">
              <a:buNone/>
            </a:pPr>
            <a:r>
              <a:rPr lang="tr-TR" sz="2800" dirty="0">
                <a:latin typeface="+mj-lt"/>
                <a:ea typeface="Century Gothic" charset="0"/>
                <a:cs typeface="Century Gothic" charset="0"/>
              </a:rPr>
              <a:t>Yeni bilgiler eklendikçe güncellenmekte olup </a:t>
            </a:r>
            <a:br>
              <a:rPr lang="tr-TR" sz="2800" dirty="0">
                <a:latin typeface="+mj-lt"/>
                <a:ea typeface="Century Gothic" charset="0"/>
                <a:cs typeface="Century Gothic" charset="0"/>
              </a:rPr>
            </a:br>
            <a:r>
              <a:rPr lang="tr-TR" sz="2800" dirty="0">
                <a:latin typeface="+mj-lt"/>
                <a:ea typeface="Century Gothic" charset="0"/>
                <a:cs typeface="Century Gothic" charset="0"/>
              </a:rPr>
              <a:t>HSGM resmi web sayfasından yayınlanmaktadır.</a:t>
            </a:r>
          </a:p>
          <a:p>
            <a:pPr marL="0" indent="0" algn="ctr">
              <a:buNone/>
            </a:pPr>
            <a:endParaRPr lang="tr-TR" sz="2800" dirty="0">
              <a:latin typeface="+mj-lt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86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0066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="" xmlns:a16="http://schemas.microsoft.com/office/drawing/2014/main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252" y="1782678"/>
            <a:ext cx="6781713" cy="328422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  <a:latin typeface="+mj-lt"/>
              </a:rPr>
              <a:t>KORONAVİRÜSLER</a:t>
            </a:r>
          </a:p>
          <a:p>
            <a:r>
              <a:rPr lang="tr-TR" dirty="0" smtClean="0">
                <a:latin typeface="+mj-lt"/>
              </a:rPr>
              <a:t>T</a:t>
            </a:r>
            <a:r>
              <a:rPr lang="en-US" dirty="0" err="1">
                <a:latin typeface="+mj-lt"/>
              </a:rPr>
              <a:t>ek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zincirli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pozitif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polariteli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zarflı</a:t>
            </a:r>
            <a:r>
              <a:rPr lang="en-US" dirty="0">
                <a:latin typeface="+mj-lt"/>
              </a:rPr>
              <a:t> RNA </a:t>
            </a:r>
            <a:r>
              <a:rPr lang="en-US" dirty="0" err="1">
                <a:latin typeface="+mj-lt"/>
              </a:rPr>
              <a:t>virüsler</a:t>
            </a:r>
            <a:r>
              <a:rPr lang="tr-TR" dirty="0">
                <a:latin typeface="+mj-lt"/>
              </a:rPr>
              <a:t>i</a:t>
            </a:r>
          </a:p>
          <a:p>
            <a:r>
              <a:rPr lang="en-US" dirty="0" err="1">
                <a:latin typeface="+mj-lt"/>
              </a:rPr>
              <a:t>Coronaviridae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ailesi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içinde</a:t>
            </a:r>
            <a:r>
              <a:rPr lang="en-US" dirty="0">
                <a:latin typeface="+mj-lt"/>
              </a:rPr>
              <a:t> </a:t>
            </a:r>
            <a:endParaRPr lang="tr-TR" dirty="0">
              <a:latin typeface="+mj-lt"/>
            </a:endParaRPr>
          </a:p>
          <a:p>
            <a:r>
              <a:rPr lang="en-US" dirty="0" err="1">
                <a:latin typeface="+mj-lt"/>
              </a:rPr>
              <a:t>Başlıca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dört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türde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sınıflandırılırlar</a:t>
            </a:r>
            <a:r>
              <a:rPr lang="en-US" dirty="0">
                <a:latin typeface="+mj-lt"/>
              </a:rPr>
              <a:t>: Alfa, Beta, Gama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Delta </a:t>
            </a:r>
            <a:endParaRPr lang="tr-TR" dirty="0">
              <a:latin typeface="+mj-lt"/>
            </a:endParaRPr>
          </a:p>
          <a:p>
            <a:r>
              <a:rPr lang="en-US" dirty="0" err="1">
                <a:latin typeface="+mj-lt"/>
              </a:rPr>
              <a:t>İnsan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yarasa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domuz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kedi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köpek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kemirgen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kanatlılarda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bulunabilmektedirler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evcil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yabani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hayvanlarda</a:t>
            </a:r>
            <a:r>
              <a:rPr lang="en-US" dirty="0">
                <a:latin typeface="+mj-lt"/>
              </a:rPr>
              <a:t>).</a:t>
            </a:r>
            <a:endParaRPr lang="tr-TR" dirty="0">
              <a:latin typeface="+mj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="" xmlns:a16="http://schemas.microsoft.com/office/drawing/2014/main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24" y="202982"/>
            <a:ext cx="5814309" cy="1032114"/>
          </a:xfrm>
        </p:spPr>
        <p:txBody>
          <a:bodyPr>
            <a:normAutofit fontScale="90000"/>
          </a:bodyPr>
          <a:lstStyle/>
          <a:p>
            <a:r>
              <a:rPr lang="tr-TR" sz="3200" b="1" dirty="0" err="1" smtClean="0">
                <a:solidFill>
                  <a:schemeClr val="bg1"/>
                </a:solidFill>
                <a:latin typeface="+mj-lt"/>
              </a:rPr>
              <a:t>CKOkoroRNAVİRÜSLERoronavirusler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47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0066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2CC4340C-1A43-41B4-8339-445BCF86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6" y="1391993"/>
            <a:ext cx="7282208" cy="49251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b="1" dirty="0" smtClean="0">
                <a:solidFill>
                  <a:srgbClr val="7030A0"/>
                </a:solidFill>
              </a:rPr>
              <a:t>YENİ KORONAVİRÜS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+mn-lt"/>
              </a:rPr>
              <a:t>Beta-</a:t>
            </a:r>
            <a:r>
              <a:rPr lang="tr-TR" dirty="0" err="1" smtClean="0">
                <a:latin typeface="+mn-lt"/>
              </a:rPr>
              <a:t>coronavirus</a:t>
            </a:r>
            <a:r>
              <a:rPr lang="tr-TR" dirty="0" smtClean="0">
                <a:latin typeface="+mn-lt"/>
              </a:rPr>
              <a:t> </a:t>
            </a:r>
            <a:r>
              <a:rPr lang="tr-TR" dirty="0">
                <a:latin typeface="+mn-lt"/>
              </a:rPr>
              <a:t>ailesi içinde: </a:t>
            </a:r>
            <a:r>
              <a:rPr lang="tr-TR" dirty="0" smtClean="0"/>
              <a:t>SARS-</a:t>
            </a:r>
            <a:r>
              <a:rPr lang="tr-TR" dirty="0" err="1" smtClean="0"/>
              <a:t>CoV</a:t>
            </a:r>
            <a:r>
              <a:rPr lang="tr-TR" dirty="0" smtClean="0"/>
              <a:t> </a:t>
            </a:r>
            <a:r>
              <a:rPr lang="tr-TR" sz="1900" dirty="0" smtClean="0"/>
              <a:t>(Ağır Akut Solunum Sendromuna neden olan) </a:t>
            </a:r>
            <a:r>
              <a:rPr lang="tr-TR" dirty="0" smtClean="0">
                <a:latin typeface="+mn-lt"/>
              </a:rPr>
              <a:t>ve </a:t>
            </a:r>
            <a:r>
              <a:rPr lang="tr-TR" dirty="0" smtClean="0"/>
              <a:t>MERS-</a:t>
            </a:r>
            <a:r>
              <a:rPr lang="tr-TR" dirty="0" err="1" smtClean="0"/>
              <a:t>CoV</a:t>
            </a:r>
            <a:r>
              <a:rPr lang="tr-TR" dirty="0" smtClean="0"/>
              <a:t> </a:t>
            </a:r>
            <a:r>
              <a:rPr lang="tr-TR" sz="1900" dirty="0" smtClean="0"/>
              <a:t>(Orta Doğu Solunum Sendromuna neden olan) </a:t>
            </a:r>
            <a:r>
              <a:rPr lang="tr-TR" dirty="0">
                <a:latin typeface="+mn-lt"/>
              </a:rPr>
              <a:t>da aynı aile içinde 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+mn-lt"/>
              </a:rPr>
              <a:t>Fatalite hızı 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+mn-lt"/>
              </a:rPr>
              <a:t>SARS salgınında %11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+mn-lt"/>
              </a:rPr>
              <a:t>MERS-</a:t>
            </a:r>
            <a:r>
              <a:rPr lang="tr-TR" dirty="0" err="1">
                <a:latin typeface="+mn-lt"/>
              </a:rPr>
              <a:t>CoV’da</a:t>
            </a:r>
            <a:r>
              <a:rPr lang="tr-TR" dirty="0">
                <a:latin typeface="+mn-lt"/>
              </a:rPr>
              <a:t> %35-50 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+mn-lt"/>
              </a:rPr>
              <a:t>2019-nCoV %2 (eldeki verilere göre) 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xmlns="" id="{7818049D-8BBA-44B7-8302-7F0CFE50BCC5}"/>
              </a:ext>
            </a:extLst>
          </p:cNvPr>
          <p:cNvSpPr txBox="1">
            <a:spLocks/>
          </p:cNvSpPr>
          <p:nvPr/>
        </p:nvSpPr>
        <p:spPr>
          <a:xfrm>
            <a:off x="1248724" y="202982"/>
            <a:ext cx="5814309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Yeni </a:t>
            </a:r>
            <a:r>
              <a:rPr lang="tr-TR" sz="3200" dirty="0" err="1" smtClean="0">
                <a:solidFill>
                  <a:schemeClr val="bg1"/>
                </a:solidFill>
                <a:latin typeface="+mj-lt"/>
              </a:rPr>
              <a:t>CoronYEavirus</a:t>
            </a: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(2019-nCoV)</a:t>
            </a:r>
          </a:p>
        </p:txBody>
      </p:sp>
    </p:spTree>
    <p:extLst>
      <p:ext uri="{BB962C8B-B14F-4D97-AF65-F5344CB8AC3E}">
        <p14:creationId xmlns:p14="http://schemas.microsoft.com/office/powerpoint/2010/main" xmlns="" val="14173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</a:t>
            </a:r>
            <a:r>
              <a:rPr lang="tr-TR" dirty="0" err="1" smtClean="0"/>
              <a:t>Koronavirüs</a:t>
            </a:r>
            <a:r>
              <a:rPr lang="tr-TR" dirty="0" smtClean="0"/>
              <a:t> , ilk olarak Çin’in </a:t>
            </a:r>
            <a:r>
              <a:rPr lang="tr-TR" dirty="0" err="1" smtClean="0"/>
              <a:t>Vuhan</a:t>
            </a:r>
            <a:r>
              <a:rPr lang="tr-TR" dirty="0" smtClean="0"/>
              <a:t> Eyaleti’nde ortaya çıktı.</a:t>
            </a:r>
          </a:p>
          <a:p>
            <a:r>
              <a:rPr lang="tr-TR" dirty="0" smtClean="0"/>
              <a:t>Aralık ayının sonlarında solunum yolu belirtileri (ateş, öksürük, nefes darlığı) gelişen bir grup hastada yapılan araştırmalar sonucunda 13 Ocak 2020’de tanımlanan bir virüstür. 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Yeni </a:t>
            </a:r>
            <a:r>
              <a:rPr lang="tr-TR" b="1" dirty="0" err="1" smtClean="0">
                <a:solidFill>
                  <a:srgbClr val="0070C0"/>
                </a:solidFill>
              </a:rPr>
              <a:t>Koronavirüs</a:t>
            </a:r>
            <a:r>
              <a:rPr lang="tr-TR" b="1" dirty="0" smtClean="0">
                <a:solidFill>
                  <a:srgbClr val="0070C0"/>
                </a:solidFill>
              </a:rPr>
              <a:t> nedir?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Salgın başlangıçta bu bölgedeki deniz ürünleri ve hayvan pazarında bulunanlarda tespit edilmiştir. </a:t>
            </a:r>
          </a:p>
          <a:p>
            <a:r>
              <a:rPr lang="tr-TR" dirty="0" smtClean="0"/>
              <a:t>Daha sonra insandan insana bulaşarak </a:t>
            </a:r>
            <a:r>
              <a:rPr lang="tr-TR" dirty="0" err="1" smtClean="0"/>
              <a:t>Vuhan</a:t>
            </a:r>
            <a:r>
              <a:rPr lang="tr-TR" dirty="0" smtClean="0"/>
              <a:t> başta olmak üzere </a:t>
            </a:r>
            <a:r>
              <a:rPr lang="tr-TR" dirty="0" err="1" smtClean="0"/>
              <a:t>Hubei</a:t>
            </a:r>
            <a:r>
              <a:rPr lang="tr-TR" dirty="0" smtClean="0"/>
              <a:t> eyaletindeki diğer şehirlere ve Çin Halk Cumhuriyeti’nin diğer eyaletlerine yayılmıştır.                                                            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 bireylerin öksürmeleri aksırmaları ile ortama saçılan </a:t>
            </a:r>
            <a:r>
              <a:rPr lang="tr-TR" b="1" dirty="0" smtClean="0"/>
              <a:t>damlacıkların</a:t>
            </a:r>
            <a:r>
              <a:rPr lang="tr-TR" dirty="0" smtClean="0"/>
              <a:t> solunması ile bulaşır.</a:t>
            </a:r>
          </a:p>
          <a:p>
            <a:r>
              <a:rPr lang="tr-TR" dirty="0" smtClean="0"/>
              <a:t> Hastaların solunum parçacıkları ile kirlenmiş yüzeylere </a:t>
            </a:r>
            <a:r>
              <a:rPr lang="tr-TR" b="1" dirty="0" smtClean="0"/>
              <a:t>dokunulduktan</a:t>
            </a:r>
            <a:r>
              <a:rPr lang="tr-TR" dirty="0" smtClean="0"/>
              <a:t> sonra ellerin yıkanmadan yüz, göz, burun veya </a:t>
            </a:r>
            <a:r>
              <a:rPr lang="tr-TR" dirty="0" err="1" smtClean="0"/>
              <a:t>ağıza</a:t>
            </a:r>
            <a:r>
              <a:rPr lang="tr-TR" dirty="0" smtClean="0"/>
              <a:t> götürülmesi ile de virüs alınabilir. </a:t>
            </a:r>
          </a:p>
          <a:p>
            <a:r>
              <a:rPr lang="tr-TR" b="1" dirty="0" smtClean="0"/>
              <a:t>Kirli</a:t>
            </a:r>
            <a:r>
              <a:rPr lang="tr-TR" dirty="0" smtClean="0"/>
              <a:t> ellerle göz, burun veya </a:t>
            </a:r>
            <a:r>
              <a:rPr lang="tr-TR" dirty="0" err="1" smtClean="0"/>
              <a:t>ağıza</a:t>
            </a:r>
            <a:r>
              <a:rPr lang="tr-TR" dirty="0" smtClean="0"/>
              <a:t> temas etmek risklidir.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hlinkClick r:id="rId2"/>
              </a:rPr>
              <a:t> Yeni </a:t>
            </a:r>
            <a:r>
              <a:rPr lang="tr-TR" b="1" dirty="0" err="1" smtClean="0">
                <a:hlinkClick r:id="rId2"/>
              </a:rPr>
              <a:t>Koronavirüs</a:t>
            </a:r>
            <a:r>
              <a:rPr lang="tr-TR" b="1" dirty="0" smtClean="0">
                <a:hlinkClick r:id="rId2"/>
              </a:rPr>
              <a:t> nasıl bulaşır?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2019 Yeni </a:t>
            </a:r>
            <a:r>
              <a:rPr lang="tr-TR" dirty="0" err="1" smtClean="0"/>
              <a:t>Koronavirüs</a:t>
            </a:r>
            <a:r>
              <a:rPr lang="tr-TR" dirty="0" smtClean="0"/>
              <a:t> tanısı için gerekli moleküler testler ülkemizde mevcuttur. Tanı testi sadece Halk Sağlığı Genel Müdürlüğü Ulusal Viroloji Referans </a:t>
            </a:r>
            <a:r>
              <a:rPr lang="tr-TR" dirty="0" err="1" smtClean="0"/>
              <a:t>Laboratuvarında</a:t>
            </a:r>
            <a:r>
              <a:rPr lang="tr-TR" dirty="0" smtClean="0"/>
              <a:t> yapılmaktadır.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hlinkClick r:id="rId2"/>
              </a:rPr>
              <a:t>Yeni </a:t>
            </a:r>
            <a:r>
              <a:rPr lang="tr-TR" b="1" dirty="0" err="1" smtClean="0">
                <a:hlinkClick r:id="rId2"/>
              </a:rPr>
              <a:t>Koronavirüs</a:t>
            </a:r>
            <a:r>
              <a:rPr lang="tr-TR" b="1" dirty="0" smtClean="0">
                <a:hlinkClick r:id="rId2"/>
              </a:rPr>
              <a:t> Enfeksiyonu tanısı nasıl konur?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tr-TR" dirty="0" smtClean="0"/>
              <a:t>Hastanın genel durumuna göre gerekli destek tedavisi uygulanmaktadır. Bazı ilaçların virüs üzerindeki etkinliği araştırılmaktadır.</a:t>
            </a:r>
          </a:p>
          <a:p>
            <a:r>
              <a:rPr lang="tr-TR" dirty="0" smtClean="0"/>
              <a:t>Virüsün kuluçka süresi 2 gün ile 14 gün arasındadır.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512</Words>
  <PresentationFormat>Ekran Gösterisi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1" baseType="lpstr">
      <vt:lpstr>Kalabalık</vt:lpstr>
      <vt:lpstr>Acrobat Document</vt:lpstr>
      <vt:lpstr>YENİ KORONAVİRÜS (COVID-19)</vt:lpstr>
      <vt:lpstr>Slayt 2</vt:lpstr>
      <vt:lpstr>CKOkoroRNAVİRÜSLERoronavirusler</vt:lpstr>
      <vt:lpstr>Slayt 4</vt:lpstr>
      <vt:lpstr>Yeni Koronavirüs nedir? </vt:lpstr>
      <vt:lpstr>Slayt 6</vt:lpstr>
      <vt:lpstr> Yeni Koronavirüs nasıl bulaşır? </vt:lpstr>
      <vt:lpstr>Yeni Koronavirüs Enfeksiyonu tanısı nasıl konur?</vt:lpstr>
      <vt:lpstr>Slayt 9</vt:lpstr>
      <vt:lpstr>Yeni Koronavirüsün neden olduğu belirtiler ve oluşturduğu hastalıklar nelerdir?</vt:lpstr>
      <vt:lpstr>Slayt 11</vt:lpstr>
      <vt:lpstr>Slayt 12</vt:lpstr>
      <vt:lpstr>Hastalığa Yakalanmamak İçin Öneriler Nelerdir?</vt:lpstr>
      <vt:lpstr>Slayt 14</vt:lpstr>
      <vt:lpstr>Slayt 15</vt:lpstr>
      <vt:lpstr>Slayt 16</vt:lpstr>
      <vt:lpstr>Slayt 17</vt:lpstr>
      <vt:lpstr>Okulların temizliği ne şekilde yapılmalıdır?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KORONAVİRÜS</dc:title>
  <dc:creator>ZSM</dc:creator>
  <cp:lastModifiedBy>ZHSM</cp:lastModifiedBy>
  <cp:revision>22</cp:revision>
  <dcterms:created xsi:type="dcterms:W3CDTF">2020-02-26T07:26:29Z</dcterms:created>
  <dcterms:modified xsi:type="dcterms:W3CDTF">2020-03-12T09:55:39Z</dcterms:modified>
</cp:coreProperties>
</file>